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c7f5f9e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c7f5f9e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c7f5fa02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c7f5fa02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c7f5fa02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c7f5fa02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c7f5fa02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c7f5fa02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c899a9a0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c899a9a0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c899a9a0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3c899a9a0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c7f5fa02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c7f5fa02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c85f3b5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c85f3b5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efce0182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efce0182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efce0182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efce0182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efce0182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efce0182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c7f5fa02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c7f5fa02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c7f5fa02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c7f5fa0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c7f5fa02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c7f5fa02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c7f5f9e9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c7f5f9e9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c7f5f9e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c7f5f9e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c7f5f9e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c7f5f9e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i.org/10.1038/s41467-021-23458-5" TargetMode="External"/><Relationship Id="rId4" Type="http://schemas.openxmlformats.org/officeDocument/2006/relationships/hyperlink" Target="https://www.sciencedirect.com/science/article/pii/S235291482030206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537150" y="1257575"/>
            <a:ext cx="5017500" cy="1685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DIABETIC RETINOPATHY DETECTION</a:t>
            </a:r>
            <a:endParaRPr/>
          </a:p>
        </p:txBody>
      </p:sp>
      <p:sp>
        <p:nvSpPr>
          <p:cNvPr id="129" name="Google Shape;129;p13"/>
          <p:cNvSpPr txBox="1"/>
          <p:nvPr>
            <p:ph idx="1" type="subTitle"/>
          </p:nvPr>
        </p:nvSpPr>
        <p:spPr>
          <a:xfrm>
            <a:off x="4949400" y="3367600"/>
            <a:ext cx="3470700" cy="1304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Group 23</a:t>
            </a:r>
            <a:endParaRPr b="1"/>
          </a:p>
          <a:p>
            <a:pPr indent="0" lvl="0" marL="0" rtl="0" algn="ctr">
              <a:spcBef>
                <a:spcPts val="0"/>
              </a:spcBef>
              <a:spcAft>
                <a:spcPts val="0"/>
              </a:spcAft>
              <a:buNone/>
            </a:pPr>
            <a:r>
              <a:rPr lang="en"/>
              <a:t>210070015</a:t>
            </a:r>
            <a:endParaRPr/>
          </a:p>
          <a:p>
            <a:pPr indent="0" lvl="0" marL="0" rtl="0" algn="ctr">
              <a:spcBef>
                <a:spcPts val="0"/>
              </a:spcBef>
              <a:spcAft>
                <a:spcPts val="0"/>
              </a:spcAft>
              <a:buNone/>
            </a:pPr>
            <a:r>
              <a:rPr lang="en"/>
              <a:t>210070017</a:t>
            </a:r>
            <a:endParaRPr/>
          </a:p>
          <a:p>
            <a:pPr indent="0" lvl="0" marL="0" rtl="0" algn="ctr">
              <a:spcBef>
                <a:spcPts val="0"/>
              </a:spcBef>
              <a:spcAft>
                <a:spcPts val="0"/>
              </a:spcAft>
              <a:buNone/>
            </a:pPr>
            <a:r>
              <a:rPr lang="en"/>
              <a:t>21d070022</a:t>
            </a:r>
            <a:endParaRPr/>
          </a:p>
          <a:p>
            <a:pPr indent="0" lvl="0" marL="0" rtl="0" algn="ctr">
              <a:spcBef>
                <a:spcPts val="0"/>
              </a:spcBef>
              <a:spcAft>
                <a:spcPts val="0"/>
              </a:spcAft>
              <a:buNone/>
            </a:pPr>
            <a:r>
              <a:rPr lang="en"/>
              <a:t>21d070083</a:t>
            </a:r>
            <a:endParaRPr/>
          </a:p>
        </p:txBody>
      </p:sp>
      <p:pic>
        <p:nvPicPr>
          <p:cNvPr id="130" name="Google Shape;130;p13"/>
          <p:cNvPicPr preferRelativeResize="0"/>
          <p:nvPr/>
        </p:nvPicPr>
        <p:blipFill>
          <a:blip r:embed="rId3">
            <a:alphaModFix/>
          </a:blip>
          <a:stretch>
            <a:fillRect/>
          </a:stretch>
        </p:blipFill>
        <p:spPr>
          <a:xfrm>
            <a:off x="628450" y="1301125"/>
            <a:ext cx="3232348" cy="21543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776900" y="475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 : Results</a:t>
            </a:r>
            <a:endParaRPr/>
          </a:p>
        </p:txBody>
      </p:sp>
      <p:sp>
        <p:nvSpPr>
          <p:cNvPr id="186" name="Google Shape;186;p22"/>
          <p:cNvSpPr txBox="1"/>
          <p:nvPr>
            <p:ph idx="1" type="body"/>
          </p:nvPr>
        </p:nvSpPr>
        <p:spPr>
          <a:xfrm>
            <a:off x="776900" y="1182900"/>
            <a:ext cx="7505700" cy="3675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DeepDR achieved an AUC of 0.934 (0.929–0.938) for overall image quality. For the identification of artifacts, clarity, and field definition issues, the system achieved AUCs of 0.938 (0.932–0.943), 0.920 (0.914–0.926), and 0.968 (0.962–0.973), respectively.</a:t>
            </a:r>
            <a:endParaRPr/>
          </a:p>
          <a:p>
            <a:pPr indent="-311150" lvl="0" marL="457200" rtl="0" algn="l">
              <a:spcBef>
                <a:spcPts val="0"/>
              </a:spcBef>
              <a:spcAft>
                <a:spcPts val="0"/>
              </a:spcAft>
              <a:buSzPts val="1300"/>
              <a:buChar char="●"/>
            </a:pPr>
            <a:r>
              <a:rPr lang="en"/>
              <a:t>The lesion-aware sub-network was evaluated using 4621 gradable images with retinal lesion annotations from the local validation dataset. </a:t>
            </a:r>
            <a:endParaRPr/>
          </a:p>
          <a:p>
            <a:pPr indent="-311150" lvl="0" marL="457200" rtl="0" algn="l">
              <a:spcBef>
                <a:spcPts val="0"/>
              </a:spcBef>
              <a:spcAft>
                <a:spcPts val="0"/>
              </a:spcAft>
              <a:buSzPts val="1300"/>
              <a:buChar char="●"/>
            </a:pPr>
            <a:r>
              <a:rPr lang="en"/>
              <a:t>For microaneurysm, the AUC, sensitivity, specificity, and F-score were 0.901 (0.894–0.906), 88.0% (87.2–88.9%), 73.3% (72.0–74.3%), and 0.815, respectively. </a:t>
            </a:r>
            <a:endParaRPr/>
          </a:p>
          <a:p>
            <a:pPr indent="-311150" lvl="0" marL="457200" rtl="0" algn="l">
              <a:spcBef>
                <a:spcPts val="0"/>
              </a:spcBef>
              <a:spcAft>
                <a:spcPts val="0"/>
              </a:spcAft>
              <a:buSzPts val="1300"/>
              <a:buChar char="●"/>
            </a:pPr>
            <a:r>
              <a:rPr lang="en"/>
              <a:t>For CWS, the AUC, sensitivity, specificity, and IoU were 0.941 (0.935- 0.946), 90.0% (87.9-91.9%), 83.1% (82.2–83.9%), and 0.711, respectively. </a:t>
            </a:r>
            <a:endParaRPr/>
          </a:p>
          <a:p>
            <a:pPr indent="-311150" lvl="0" marL="457200" rtl="0" algn="l">
              <a:spcBef>
                <a:spcPts val="0"/>
              </a:spcBef>
              <a:spcAft>
                <a:spcPts val="0"/>
              </a:spcAft>
              <a:buSzPts val="1300"/>
              <a:buChar char="●"/>
            </a:pPr>
            <a:r>
              <a:rPr lang="en"/>
              <a:t>For hard exudate, the AUC, sensitivity, specificity, and IoU were 0.954 (0.949–0.957), 90.5% (88.9–91.5%), 85.8% (85.2–86.6%), and 0.971, respectively. </a:t>
            </a:r>
            <a:endParaRPr/>
          </a:p>
          <a:p>
            <a:pPr indent="-311150" lvl="0" marL="457200" rtl="0" algn="l">
              <a:spcBef>
                <a:spcPts val="0"/>
              </a:spcBef>
              <a:spcAft>
                <a:spcPts val="0"/>
              </a:spcAft>
              <a:buSzPts val="1300"/>
              <a:buChar char="●"/>
            </a:pPr>
            <a:r>
              <a:rPr lang="en"/>
              <a:t>For hemorrhage, the AUC, sensitivity, specificity, and IoU were 0.967 (0.965–0.969), 93.2% (92.6–94.1%), 88.0% (87.6–88.7%), and 0.738, respectively.</a:t>
            </a:r>
            <a:endParaRPr/>
          </a:p>
          <a:p>
            <a:pPr indent="-311150" lvl="0" marL="457200" rtl="0" algn="l">
              <a:spcBef>
                <a:spcPts val="0"/>
              </a:spcBef>
              <a:spcAft>
                <a:spcPts val="0"/>
              </a:spcAft>
              <a:buSzPts val="1300"/>
              <a:buChar char="●"/>
            </a:pPr>
            <a:r>
              <a:rPr lang="en"/>
              <a:t>On external validation datasets, the DeepDR system achieved AUCs of 0.916 (0.912–0.920) for mild NPDR, 0.927 (0.925–0.929) for moderate NPDR, 0.962 (0.959–0.965) for severe NPDR, and 0.955 (0.949–0.961) for PDR.</a:t>
            </a:r>
            <a:endParaRPr/>
          </a:p>
          <a:p>
            <a:pPr indent="0" lvl="0" marL="13716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387775" y="292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Explanation</a:t>
            </a:r>
            <a:endParaRPr/>
          </a:p>
        </p:txBody>
      </p:sp>
      <p:sp>
        <p:nvSpPr>
          <p:cNvPr id="192" name="Google Shape;192;p23"/>
          <p:cNvSpPr txBox="1"/>
          <p:nvPr>
            <p:ph idx="1" type="body"/>
          </p:nvPr>
        </p:nvSpPr>
        <p:spPr>
          <a:xfrm>
            <a:off x="819150" y="3532975"/>
            <a:ext cx="7505700" cy="119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Made use of Pytorch to test for more efficient implementation than Tensorflow</a:t>
            </a:r>
            <a:endParaRPr/>
          </a:p>
          <a:p>
            <a:pPr indent="-311150" lvl="0" marL="457200" rtl="0" algn="l">
              <a:spcBef>
                <a:spcPts val="0"/>
              </a:spcBef>
              <a:spcAft>
                <a:spcPts val="0"/>
              </a:spcAft>
              <a:buSzPts val="1300"/>
              <a:buChar char="●"/>
            </a:pPr>
            <a:r>
              <a:rPr lang="en"/>
              <a:t>Torchvision and .nn method were used which providing us set of basic functions and dataloaders required to execute deep learning using Pytorch. </a:t>
            </a:r>
            <a:endParaRPr/>
          </a:p>
          <a:p>
            <a:pPr indent="-311150" lvl="0" marL="457200" rtl="0" algn="l">
              <a:spcBef>
                <a:spcPts val="0"/>
              </a:spcBef>
              <a:spcAft>
                <a:spcPts val="0"/>
              </a:spcAft>
              <a:buSzPts val="1300"/>
              <a:buChar char="●"/>
            </a:pPr>
            <a:r>
              <a:rPr lang="en"/>
              <a:t>o</a:t>
            </a:r>
            <a:r>
              <a:rPr lang="en"/>
              <a:t>s.system was used to make directories to store the train and testing images locally in </a:t>
            </a:r>
            <a:r>
              <a:rPr lang="en"/>
              <a:t>google</a:t>
            </a:r>
            <a:r>
              <a:rPr lang="en"/>
              <a:t> colab</a:t>
            </a:r>
            <a:endParaRPr/>
          </a:p>
        </p:txBody>
      </p:sp>
      <p:pic>
        <p:nvPicPr>
          <p:cNvPr id="193" name="Google Shape;193;p23"/>
          <p:cNvPicPr preferRelativeResize="0"/>
          <p:nvPr/>
        </p:nvPicPr>
        <p:blipFill>
          <a:blip r:embed="rId3">
            <a:alphaModFix/>
          </a:blip>
          <a:stretch>
            <a:fillRect/>
          </a:stretch>
        </p:blipFill>
        <p:spPr>
          <a:xfrm>
            <a:off x="1900075" y="968125"/>
            <a:ext cx="5272225" cy="2199825"/>
          </a:xfrm>
          <a:prstGeom prst="rect">
            <a:avLst/>
          </a:prstGeom>
          <a:noFill/>
          <a:ln>
            <a:noFill/>
          </a:ln>
        </p:spPr>
      </p:pic>
      <p:pic>
        <p:nvPicPr>
          <p:cNvPr id="194" name="Google Shape;194;p23"/>
          <p:cNvPicPr preferRelativeResize="0"/>
          <p:nvPr/>
        </p:nvPicPr>
        <p:blipFill>
          <a:blip r:embed="rId4">
            <a:alphaModFix/>
          </a:blip>
          <a:stretch>
            <a:fillRect/>
          </a:stretch>
        </p:blipFill>
        <p:spPr>
          <a:xfrm>
            <a:off x="1942025" y="919900"/>
            <a:ext cx="6047552" cy="252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idx="1" type="body"/>
          </p:nvPr>
        </p:nvSpPr>
        <p:spPr>
          <a:xfrm>
            <a:off x="909250" y="3177100"/>
            <a:ext cx="7415700" cy="16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decided to work with a basic model </a:t>
            </a:r>
            <a:endParaRPr/>
          </a:p>
          <a:p>
            <a:pPr indent="-311150" lvl="0" marL="457200" rtl="0" algn="l">
              <a:spcBef>
                <a:spcPts val="0"/>
              </a:spcBef>
              <a:spcAft>
                <a:spcPts val="0"/>
              </a:spcAft>
              <a:buSzPts val="1300"/>
              <a:buChar char="●"/>
            </a:pPr>
            <a:r>
              <a:rPr lang="en"/>
              <a:t>The </a:t>
            </a:r>
            <a:r>
              <a:rPr lang="en"/>
              <a:t>image</a:t>
            </a:r>
            <a:r>
              <a:rPr lang="en"/>
              <a:t> dimensions are 224*224.</a:t>
            </a:r>
            <a:endParaRPr/>
          </a:p>
          <a:p>
            <a:pPr indent="-311150" lvl="0" marL="457200" rtl="0" algn="l">
              <a:spcBef>
                <a:spcPts val="0"/>
              </a:spcBef>
              <a:spcAft>
                <a:spcPts val="0"/>
              </a:spcAft>
              <a:buSzPts val="1300"/>
              <a:buChar char="●"/>
            </a:pPr>
            <a:r>
              <a:rPr lang="en"/>
              <a:t>Padding</a:t>
            </a:r>
            <a:r>
              <a:rPr lang="en"/>
              <a:t> is same so after </a:t>
            </a:r>
            <a:r>
              <a:rPr lang="en"/>
              <a:t>convolution</a:t>
            </a:r>
            <a:r>
              <a:rPr lang="en"/>
              <a:t> the first 2 dimensions will be same and </a:t>
            </a:r>
            <a:r>
              <a:rPr lang="en"/>
              <a:t>number</a:t>
            </a:r>
            <a:r>
              <a:rPr lang="en"/>
              <a:t> of output channels change. </a:t>
            </a:r>
            <a:r>
              <a:rPr lang="en"/>
              <a:t>Max pooling by (2,2) so we divide by 4 dimension.</a:t>
            </a:r>
            <a:endParaRPr/>
          </a:p>
          <a:p>
            <a:pPr indent="-311150" lvl="0" marL="457200" rtl="0" algn="l">
              <a:spcBef>
                <a:spcPts val="0"/>
              </a:spcBef>
              <a:spcAft>
                <a:spcPts val="0"/>
              </a:spcAft>
              <a:buSzPts val="1300"/>
              <a:buChar char="●"/>
            </a:pPr>
            <a:r>
              <a:rPr lang="en"/>
              <a:t>First we defined the common layers and operations in Deep learning. Then the forward propagation or the flow of data was designed in the forward  function.</a:t>
            </a:r>
            <a:endParaRPr/>
          </a:p>
        </p:txBody>
      </p:sp>
      <p:pic>
        <p:nvPicPr>
          <p:cNvPr id="200" name="Google Shape;200;p24"/>
          <p:cNvPicPr preferRelativeResize="0"/>
          <p:nvPr/>
        </p:nvPicPr>
        <p:blipFill>
          <a:blip r:embed="rId3">
            <a:alphaModFix/>
          </a:blip>
          <a:stretch>
            <a:fillRect/>
          </a:stretch>
        </p:blipFill>
        <p:spPr>
          <a:xfrm>
            <a:off x="1603200" y="293925"/>
            <a:ext cx="5260275" cy="2706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5"/>
          <p:cNvPicPr preferRelativeResize="0"/>
          <p:nvPr/>
        </p:nvPicPr>
        <p:blipFill>
          <a:blip r:embed="rId3">
            <a:alphaModFix/>
          </a:blip>
          <a:stretch>
            <a:fillRect/>
          </a:stretch>
        </p:blipFill>
        <p:spPr>
          <a:xfrm>
            <a:off x="2088125" y="249500"/>
            <a:ext cx="4507499" cy="1945076"/>
          </a:xfrm>
          <a:prstGeom prst="rect">
            <a:avLst/>
          </a:prstGeom>
          <a:noFill/>
          <a:ln>
            <a:noFill/>
          </a:ln>
        </p:spPr>
      </p:pic>
      <p:sp>
        <p:nvSpPr>
          <p:cNvPr id="206" name="Google Shape;206;p25"/>
          <p:cNvSpPr txBox="1"/>
          <p:nvPr/>
        </p:nvSpPr>
        <p:spPr>
          <a:xfrm>
            <a:off x="836600" y="2571750"/>
            <a:ext cx="7835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So basically we now import the images from our devices to local python environment and using ‘transform’ we tried to introduce randomness and variation into the training data, which can help prevent overfitting and improve the generalization performance of the model.</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We are working with less training and testing images for faster hyperparameter tuning and visualisation.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Due to large training time, we use the load-save method for training our weights so that the progress is not lost due to power connection loss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07" name="Google Shape;207;p25"/>
          <p:cNvPicPr preferRelativeResize="0"/>
          <p:nvPr/>
        </p:nvPicPr>
        <p:blipFill>
          <a:blip r:embed="rId4">
            <a:alphaModFix/>
          </a:blip>
          <a:stretch>
            <a:fillRect/>
          </a:stretch>
        </p:blipFill>
        <p:spPr>
          <a:xfrm>
            <a:off x="1066225" y="249500"/>
            <a:ext cx="6841101" cy="224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idx="1" type="body"/>
          </p:nvPr>
        </p:nvSpPr>
        <p:spPr>
          <a:xfrm>
            <a:off x="819150" y="3215000"/>
            <a:ext cx="7505700" cy="1223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This code snippets is used for training our dataset. </a:t>
            </a:r>
            <a:endParaRPr/>
          </a:p>
          <a:p>
            <a:pPr indent="-311150" lvl="0" marL="457200" rtl="0" algn="l">
              <a:spcBef>
                <a:spcPts val="0"/>
              </a:spcBef>
              <a:spcAft>
                <a:spcPts val="0"/>
              </a:spcAft>
              <a:buSzPts val="1300"/>
              <a:buChar char="●"/>
            </a:pPr>
            <a:r>
              <a:rPr lang="en"/>
              <a:t>Back </a:t>
            </a:r>
            <a:r>
              <a:rPr lang="en"/>
              <a:t>propagation</a:t>
            </a:r>
            <a:r>
              <a:rPr lang="en"/>
              <a:t> was not done explicitly as pytorch functions are designed to them automatically.</a:t>
            </a:r>
            <a:endParaRPr/>
          </a:p>
          <a:p>
            <a:pPr indent="-311150" lvl="0" marL="457200" rtl="0" algn="l">
              <a:spcBef>
                <a:spcPts val="0"/>
              </a:spcBef>
              <a:spcAft>
                <a:spcPts val="0"/>
              </a:spcAft>
              <a:buSzPts val="1300"/>
              <a:buChar char="●"/>
            </a:pPr>
            <a:r>
              <a:rPr lang="en"/>
              <a:t>Tqdm module and running loss function are used to help easily visualise the training using a progress bar and show average running loss to track the loss.</a:t>
            </a:r>
            <a:endParaRPr/>
          </a:p>
        </p:txBody>
      </p:sp>
      <p:pic>
        <p:nvPicPr>
          <p:cNvPr id="213" name="Google Shape;213;p26"/>
          <p:cNvPicPr preferRelativeResize="0"/>
          <p:nvPr/>
        </p:nvPicPr>
        <p:blipFill>
          <a:blip r:embed="rId3">
            <a:alphaModFix/>
          </a:blip>
          <a:stretch>
            <a:fillRect/>
          </a:stretch>
        </p:blipFill>
        <p:spPr>
          <a:xfrm>
            <a:off x="2157625" y="229825"/>
            <a:ext cx="4638401" cy="2064276"/>
          </a:xfrm>
          <a:prstGeom prst="rect">
            <a:avLst/>
          </a:prstGeom>
          <a:noFill/>
          <a:ln>
            <a:noFill/>
          </a:ln>
        </p:spPr>
      </p:pic>
      <p:pic>
        <p:nvPicPr>
          <p:cNvPr id="214" name="Google Shape;214;p26"/>
          <p:cNvPicPr preferRelativeResize="0"/>
          <p:nvPr/>
        </p:nvPicPr>
        <p:blipFill>
          <a:blip r:embed="rId4">
            <a:alphaModFix/>
          </a:blip>
          <a:stretch>
            <a:fillRect/>
          </a:stretch>
        </p:blipFill>
        <p:spPr>
          <a:xfrm>
            <a:off x="1696250" y="229825"/>
            <a:ext cx="5561150" cy="240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idx="1" type="body"/>
          </p:nvPr>
        </p:nvSpPr>
        <p:spPr>
          <a:xfrm>
            <a:off x="819150" y="3354000"/>
            <a:ext cx="7505700" cy="1352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same process for loading datasets from local directory in batches of 32 was done for the test images </a:t>
            </a:r>
            <a:endParaRPr/>
          </a:p>
          <a:p>
            <a:pPr indent="-311150" lvl="0" marL="457200" rtl="0" algn="l">
              <a:spcBef>
                <a:spcPts val="0"/>
              </a:spcBef>
              <a:spcAft>
                <a:spcPts val="0"/>
              </a:spcAft>
              <a:buSzPts val="1300"/>
              <a:buChar char="●"/>
            </a:pPr>
            <a:r>
              <a:rPr lang="en"/>
              <a:t>The next code snippet was used to compute the predicted class labels for a batch of input samples using the output predictions from the model and finally give the result as a percentage</a:t>
            </a:r>
            <a:endParaRPr/>
          </a:p>
          <a:p>
            <a:pPr indent="-311150" lvl="0" marL="457200" rtl="0" algn="l">
              <a:spcBef>
                <a:spcPts val="0"/>
              </a:spcBef>
              <a:spcAft>
                <a:spcPts val="0"/>
              </a:spcAft>
              <a:buSzPts val="1300"/>
              <a:buChar char="●"/>
            </a:pPr>
            <a:r>
              <a:rPr lang="en"/>
              <a:t>By using more </a:t>
            </a:r>
            <a:r>
              <a:rPr lang="en"/>
              <a:t>image</a:t>
            </a:r>
            <a:r>
              <a:rPr lang="en"/>
              <a:t> data and more epochs, we will be able to get a  more accurate model.</a:t>
            </a:r>
            <a:endParaRPr/>
          </a:p>
        </p:txBody>
      </p:sp>
      <p:pic>
        <p:nvPicPr>
          <p:cNvPr id="220" name="Google Shape;220;p27"/>
          <p:cNvPicPr preferRelativeResize="0"/>
          <p:nvPr/>
        </p:nvPicPr>
        <p:blipFill>
          <a:blip r:embed="rId3">
            <a:alphaModFix/>
          </a:blip>
          <a:stretch>
            <a:fillRect/>
          </a:stretch>
        </p:blipFill>
        <p:spPr>
          <a:xfrm>
            <a:off x="2165550" y="229825"/>
            <a:ext cx="4595123" cy="2624925"/>
          </a:xfrm>
          <a:prstGeom prst="rect">
            <a:avLst/>
          </a:prstGeom>
          <a:noFill/>
          <a:ln>
            <a:noFill/>
          </a:ln>
        </p:spPr>
      </p:pic>
      <p:pic>
        <p:nvPicPr>
          <p:cNvPr id="221" name="Google Shape;221;p27"/>
          <p:cNvPicPr preferRelativeResize="0"/>
          <p:nvPr/>
        </p:nvPicPr>
        <p:blipFill>
          <a:blip r:embed="rId4">
            <a:alphaModFix/>
          </a:blip>
          <a:stretch>
            <a:fillRect/>
          </a:stretch>
        </p:blipFill>
        <p:spPr>
          <a:xfrm>
            <a:off x="1914600" y="229825"/>
            <a:ext cx="5097026" cy="2782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27" name="Google Shape;227;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Convolutional Neural Network models result in best accuracy among all other available models for the following reasons:</a:t>
            </a:r>
            <a:endParaRPr/>
          </a:p>
          <a:p>
            <a:pPr indent="-311150" lvl="0" marL="457200" rtl="0" algn="l">
              <a:spcBef>
                <a:spcPts val="1200"/>
              </a:spcBef>
              <a:spcAft>
                <a:spcPts val="0"/>
              </a:spcAft>
              <a:buSzPts val="1300"/>
              <a:buChar char="●"/>
            </a:pPr>
            <a:r>
              <a:rPr lang="en"/>
              <a:t>We  limited the max norm (absolute value) of the weights for certain layers in order to generalize our model.</a:t>
            </a:r>
            <a:endParaRPr/>
          </a:p>
          <a:p>
            <a:pPr indent="-311150" lvl="0" marL="457200" rtl="0" algn="l">
              <a:spcBef>
                <a:spcPts val="0"/>
              </a:spcBef>
              <a:spcAft>
                <a:spcPts val="0"/>
              </a:spcAft>
              <a:buSzPts val="1300"/>
              <a:buChar char="●"/>
            </a:pPr>
            <a:r>
              <a:rPr lang="en"/>
              <a:t>The first layer was obviously frozen because it intends to capture shapes and features.</a:t>
            </a:r>
            <a:endParaRPr/>
          </a:p>
          <a:p>
            <a:pPr indent="-311150" lvl="0" marL="457200" rtl="0" algn="l">
              <a:spcBef>
                <a:spcPts val="0"/>
              </a:spcBef>
              <a:spcAft>
                <a:spcPts val="0"/>
              </a:spcAft>
              <a:buSzPts val="1300"/>
              <a:buChar char="●"/>
            </a:pPr>
            <a:r>
              <a:rPr lang="en"/>
              <a:t>The effectiveness of an ML algorithm is highly dependent on the integrity of the input-data representation, hence DL models were preferable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Individual Contributions</a:t>
            </a:r>
            <a:endParaRPr/>
          </a:p>
        </p:txBody>
      </p:sp>
      <p:sp>
        <p:nvSpPr>
          <p:cNvPr id="233" name="Google Shape;233;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Avaneesh: </a:t>
            </a:r>
            <a:r>
              <a:rPr lang="en"/>
              <a:t>Contributed in the presentation and did literature review</a:t>
            </a:r>
            <a:endParaRPr/>
          </a:p>
          <a:p>
            <a:pPr indent="-311150" lvl="0" marL="457200" rtl="0" algn="l">
              <a:spcBef>
                <a:spcPts val="0"/>
              </a:spcBef>
              <a:spcAft>
                <a:spcPts val="0"/>
              </a:spcAft>
              <a:buSzPts val="1300"/>
              <a:buChar char="●"/>
            </a:pPr>
            <a:r>
              <a:rPr b="1" lang="en"/>
              <a:t>Ayushh: </a:t>
            </a:r>
            <a:r>
              <a:rPr lang="en"/>
              <a:t>Made the code, contributed in the presentation and the report</a:t>
            </a:r>
            <a:endParaRPr/>
          </a:p>
          <a:p>
            <a:pPr indent="-311150" lvl="0" marL="457200" rtl="0" algn="l">
              <a:spcBef>
                <a:spcPts val="0"/>
              </a:spcBef>
              <a:spcAft>
                <a:spcPts val="0"/>
              </a:spcAft>
              <a:buSzPts val="1300"/>
              <a:buChar char="●"/>
            </a:pPr>
            <a:r>
              <a:rPr b="1" lang="en"/>
              <a:t>Deep: </a:t>
            </a:r>
            <a:r>
              <a:rPr lang="en"/>
              <a:t>Contributed in</a:t>
            </a:r>
            <a:r>
              <a:rPr lang="en"/>
              <a:t> the report and finding the datasets</a:t>
            </a:r>
            <a:endParaRPr/>
          </a:p>
          <a:p>
            <a:pPr indent="-311150" lvl="0" marL="457200" rtl="0" algn="l">
              <a:spcBef>
                <a:spcPts val="0"/>
              </a:spcBef>
              <a:spcAft>
                <a:spcPts val="0"/>
              </a:spcAft>
              <a:buSzPts val="1300"/>
              <a:buChar char="●"/>
            </a:pPr>
            <a:r>
              <a:rPr b="1" lang="en"/>
              <a:t>Umang: </a:t>
            </a:r>
            <a:r>
              <a:rPr lang="en"/>
              <a:t>Made the presentation, contributed in the code, report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819150" y="845600"/>
            <a:ext cx="7505700" cy="3329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t>
            </a:r>
            <a:endParaRPr/>
          </a:p>
        </p:txBody>
      </p:sp>
      <p:sp>
        <p:nvSpPr>
          <p:cNvPr id="239" name="Google Shape;239;p30"/>
          <p:cNvSpPr txBox="1"/>
          <p:nvPr>
            <p:ph idx="1" type="body"/>
          </p:nvPr>
        </p:nvSpPr>
        <p:spPr>
          <a:xfrm flipH="1">
            <a:off x="5569900" y="2943275"/>
            <a:ext cx="3166800" cy="173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t>BY-</a:t>
            </a:r>
            <a:endParaRPr sz="1500"/>
          </a:p>
          <a:p>
            <a:pPr indent="-316706" lvl="0" marL="457200" rtl="0" algn="l">
              <a:spcBef>
                <a:spcPts val="1200"/>
              </a:spcBef>
              <a:spcAft>
                <a:spcPts val="0"/>
              </a:spcAft>
              <a:buSzPct val="100000"/>
              <a:buChar char="●"/>
            </a:pPr>
            <a:r>
              <a:rPr lang="en" sz="1500"/>
              <a:t>Avaneesh Sai Subramanyam </a:t>
            </a:r>
            <a:endParaRPr sz="1500"/>
          </a:p>
          <a:p>
            <a:pPr indent="-316706" lvl="0" marL="457200" rtl="0" algn="l">
              <a:spcBef>
                <a:spcPts val="0"/>
              </a:spcBef>
              <a:spcAft>
                <a:spcPts val="0"/>
              </a:spcAft>
              <a:buSzPct val="100000"/>
              <a:buChar char="●"/>
            </a:pPr>
            <a:r>
              <a:rPr lang="en" sz="1500"/>
              <a:t>Ayushh Garg</a:t>
            </a:r>
            <a:endParaRPr sz="1500"/>
          </a:p>
          <a:p>
            <a:pPr indent="-316706" lvl="0" marL="457200" rtl="0" algn="l">
              <a:spcBef>
                <a:spcPts val="0"/>
              </a:spcBef>
              <a:spcAft>
                <a:spcPts val="0"/>
              </a:spcAft>
              <a:buSzPct val="100000"/>
              <a:buChar char="●"/>
            </a:pPr>
            <a:r>
              <a:rPr lang="en" sz="1500"/>
              <a:t>Deep Boliya</a:t>
            </a:r>
            <a:endParaRPr sz="1500"/>
          </a:p>
          <a:p>
            <a:pPr indent="-316706" lvl="0" marL="457200" rtl="0" algn="l">
              <a:spcBef>
                <a:spcPts val="0"/>
              </a:spcBef>
              <a:spcAft>
                <a:spcPts val="0"/>
              </a:spcAft>
              <a:buSzPct val="100000"/>
              <a:buChar char="●"/>
            </a:pPr>
            <a:r>
              <a:rPr lang="en" sz="1500"/>
              <a:t>Umang Agarwal</a:t>
            </a:r>
            <a:endParaRPr sz="1500"/>
          </a:p>
          <a:p>
            <a:pPr indent="0" lvl="0" marL="0" rtl="0" algn="l">
              <a:spcBef>
                <a:spcPts val="1200"/>
              </a:spcBef>
              <a:spcAft>
                <a:spcPts val="120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36" name="Google Shape;136;p14"/>
          <p:cNvSpPr txBox="1"/>
          <p:nvPr>
            <p:ph idx="1" type="body"/>
          </p:nvPr>
        </p:nvSpPr>
        <p:spPr>
          <a:xfrm>
            <a:off x="819150" y="1732450"/>
            <a:ext cx="7505700" cy="2706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Georgia"/>
              <a:buChar char="●"/>
            </a:pPr>
            <a:r>
              <a:rPr lang="en" sz="1200">
                <a:latin typeface="Georgia"/>
                <a:ea typeface="Georgia"/>
                <a:cs typeface="Georgia"/>
                <a:sym typeface="Georgia"/>
              </a:rPr>
              <a:t>Diabetic Retinopathy</a:t>
            </a:r>
            <a:r>
              <a:rPr lang="en" sz="1200">
                <a:solidFill>
                  <a:srgbClr val="2E2E2E"/>
                </a:solidFill>
                <a:latin typeface="Georgia"/>
                <a:ea typeface="Georgia"/>
                <a:cs typeface="Georgia"/>
                <a:sym typeface="Georgia"/>
              </a:rPr>
              <a:t> (DR) is a common complication of diabetes mellitus, which causes lesions on the retina that affect vision. It is the leading cause of  blindness </a:t>
            </a:r>
            <a:r>
              <a:rPr lang="en" sz="1200">
                <a:solidFill>
                  <a:srgbClr val="2E2E2E"/>
                </a:solidFill>
                <a:latin typeface="Georgia"/>
                <a:ea typeface="Georgia"/>
                <a:cs typeface="Georgia"/>
                <a:sym typeface="Georgia"/>
              </a:rPr>
              <a:t>among working age adults worldwide.</a:t>
            </a:r>
            <a:endParaRPr sz="1200">
              <a:solidFill>
                <a:srgbClr val="2E2E2E"/>
              </a:solidFill>
              <a:latin typeface="Georgia"/>
              <a:ea typeface="Georgia"/>
              <a:cs typeface="Georgia"/>
              <a:sym typeface="Georgia"/>
            </a:endParaRPr>
          </a:p>
          <a:p>
            <a:pPr indent="-304800" lvl="0" marL="457200" rtl="0" algn="l">
              <a:spcBef>
                <a:spcPts val="0"/>
              </a:spcBef>
              <a:spcAft>
                <a:spcPts val="0"/>
              </a:spcAft>
              <a:buClr>
                <a:srgbClr val="2E2E2E"/>
              </a:buClr>
              <a:buSzPts val="1200"/>
              <a:buFont typeface="Georgia"/>
              <a:buChar char="●"/>
            </a:pPr>
            <a:r>
              <a:rPr lang="en" sz="1200">
                <a:solidFill>
                  <a:srgbClr val="222222"/>
                </a:solidFill>
                <a:highlight>
                  <a:srgbClr val="FFFFFF"/>
                </a:highlight>
                <a:latin typeface="Georgia"/>
                <a:ea typeface="Georgia"/>
                <a:cs typeface="Georgia"/>
                <a:sym typeface="Georgia"/>
              </a:rPr>
              <a:t>Mild DR is the early stage of DR, which is characterized by the presence of microaneurysms.</a:t>
            </a:r>
            <a:endParaRPr sz="1200">
              <a:solidFill>
                <a:srgbClr val="222222"/>
              </a:solidFill>
              <a:highlight>
                <a:srgbClr val="FFFFFF"/>
              </a:highlight>
              <a:latin typeface="Georgia"/>
              <a:ea typeface="Georgia"/>
              <a:cs typeface="Georgia"/>
              <a:sym typeface="Georgia"/>
            </a:endParaRPr>
          </a:p>
          <a:p>
            <a:pPr indent="-304800" lvl="0" marL="457200" rtl="0" algn="l">
              <a:spcBef>
                <a:spcPts val="0"/>
              </a:spcBef>
              <a:spcAft>
                <a:spcPts val="0"/>
              </a:spcAft>
              <a:buClr>
                <a:srgbClr val="222222"/>
              </a:buClr>
              <a:buSzPts val="1200"/>
              <a:buFont typeface="Georgia"/>
              <a:buChar char="●"/>
            </a:pPr>
            <a:r>
              <a:rPr lang="en" sz="1200">
                <a:solidFill>
                  <a:srgbClr val="222222"/>
                </a:solidFill>
                <a:highlight>
                  <a:srgbClr val="FFFFFF"/>
                </a:highlight>
                <a:latin typeface="Georgia"/>
                <a:ea typeface="Georgia"/>
                <a:cs typeface="Georgia"/>
                <a:sym typeface="Georgia"/>
              </a:rPr>
              <a:t>Proliferative DR (PDR) is the more advanced stage of DR and can result in severe vision loss.</a:t>
            </a:r>
            <a:endParaRPr sz="1200">
              <a:solidFill>
                <a:srgbClr val="222222"/>
              </a:solidFill>
              <a:highlight>
                <a:srgbClr val="FFFFFF"/>
              </a:highlight>
              <a:latin typeface="Georgia"/>
              <a:ea typeface="Georgia"/>
              <a:cs typeface="Georgia"/>
              <a:sym typeface="Georgia"/>
            </a:endParaRPr>
          </a:p>
          <a:p>
            <a:pPr indent="-304800" lvl="0" marL="457200" rtl="0" algn="l">
              <a:spcBef>
                <a:spcPts val="0"/>
              </a:spcBef>
              <a:spcAft>
                <a:spcPts val="0"/>
              </a:spcAft>
              <a:buClr>
                <a:srgbClr val="222222"/>
              </a:buClr>
              <a:buSzPts val="1200"/>
              <a:buFont typeface="Georgia"/>
              <a:buChar char="●"/>
            </a:pPr>
            <a:r>
              <a:rPr lang="en" sz="1200">
                <a:solidFill>
                  <a:srgbClr val="222222"/>
                </a:solidFill>
                <a:highlight>
                  <a:srgbClr val="FFFFFF"/>
                </a:highlight>
                <a:latin typeface="Georgia"/>
                <a:ea typeface="Georgia"/>
                <a:cs typeface="Georgia"/>
                <a:sym typeface="Georgia"/>
              </a:rPr>
              <a:t>Regular screening is important so that timely treatment can be implemented to prevent vision loss.</a:t>
            </a:r>
            <a:endParaRPr sz="1200">
              <a:solidFill>
                <a:srgbClr val="222222"/>
              </a:solidFill>
              <a:highlight>
                <a:srgbClr val="FFFFFF"/>
              </a:highlight>
              <a:latin typeface="Georgia"/>
              <a:ea typeface="Georgia"/>
              <a:cs typeface="Georgia"/>
              <a:sym typeface="Georgia"/>
            </a:endParaRPr>
          </a:p>
          <a:p>
            <a:pPr indent="-304800" lvl="0" marL="457200" rtl="0" algn="l">
              <a:spcBef>
                <a:spcPts val="0"/>
              </a:spcBef>
              <a:spcAft>
                <a:spcPts val="0"/>
              </a:spcAft>
              <a:buClr>
                <a:srgbClr val="222222"/>
              </a:buClr>
              <a:buSzPts val="1200"/>
              <a:buFont typeface="Georgia"/>
              <a:buChar char="●"/>
            </a:pPr>
            <a:r>
              <a:rPr lang="en" sz="1200">
                <a:solidFill>
                  <a:srgbClr val="222222"/>
                </a:solidFill>
                <a:highlight>
                  <a:srgbClr val="FFFFFF"/>
                </a:highlight>
                <a:latin typeface="Georgia"/>
                <a:ea typeface="Georgia"/>
                <a:cs typeface="Georgia"/>
                <a:sym typeface="Georgia"/>
              </a:rPr>
              <a:t>Manual diagnosis process of analysis of DR retina fundus images by ophthalmologists in time and cost consuming and leads to misdiagnosis more often computer-aided processes. </a:t>
            </a:r>
            <a:endParaRPr sz="1200">
              <a:solidFill>
                <a:srgbClr val="222222"/>
              </a:solidFill>
              <a:highlight>
                <a:srgbClr val="FFFFFF"/>
              </a:highlight>
              <a:latin typeface="Georgia"/>
              <a:ea typeface="Georgia"/>
              <a:cs typeface="Georgia"/>
              <a:sym typeface="Georgia"/>
            </a:endParaRPr>
          </a:p>
          <a:p>
            <a:pPr indent="-304800" lvl="0" marL="457200" rtl="0" algn="l">
              <a:spcBef>
                <a:spcPts val="0"/>
              </a:spcBef>
              <a:spcAft>
                <a:spcPts val="0"/>
              </a:spcAft>
              <a:buClr>
                <a:srgbClr val="222222"/>
              </a:buClr>
              <a:buSzPts val="1200"/>
              <a:buFont typeface="Georgia"/>
              <a:buChar char="●"/>
            </a:pPr>
            <a:r>
              <a:rPr lang="en" sz="1200">
                <a:solidFill>
                  <a:srgbClr val="222222"/>
                </a:solidFill>
                <a:highlight>
                  <a:srgbClr val="FFFFFF"/>
                </a:highlight>
                <a:latin typeface="Georgia"/>
                <a:ea typeface="Georgia"/>
                <a:cs typeface="Georgia"/>
                <a:sym typeface="Georgia"/>
              </a:rPr>
              <a:t>Recently, deep learning has started playing a major role in the field of medical image analysis and diabetic retinopathy is a crucial one among them.  </a:t>
            </a:r>
            <a:endParaRPr sz="1200">
              <a:solidFill>
                <a:srgbClr val="222222"/>
              </a:solidFill>
              <a:highlight>
                <a:srgbClr val="FFFFFF"/>
              </a:highlight>
              <a:latin typeface="Georgia"/>
              <a:ea typeface="Georgia"/>
              <a:cs typeface="Georgia"/>
              <a:sym typeface="Georgia"/>
            </a:endParaRPr>
          </a:p>
          <a:p>
            <a:pPr indent="-304800" lvl="0" marL="457200" rtl="0" algn="l">
              <a:spcBef>
                <a:spcPts val="0"/>
              </a:spcBef>
              <a:spcAft>
                <a:spcPts val="0"/>
              </a:spcAft>
              <a:buClr>
                <a:srgbClr val="222222"/>
              </a:buClr>
              <a:buSzPts val="1200"/>
              <a:buFont typeface="Georgia"/>
              <a:buChar char="●"/>
            </a:pPr>
            <a:r>
              <a:rPr lang="en" sz="1200">
                <a:solidFill>
                  <a:srgbClr val="222222"/>
                </a:solidFill>
                <a:highlight>
                  <a:srgbClr val="FFFFFF"/>
                </a:highlight>
                <a:latin typeface="Georgia"/>
                <a:ea typeface="Georgia"/>
                <a:cs typeface="Georgia"/>
                <a:sym typeface="Georgia"/>
              </a:rPr>
              <a:t>Convolutional Neural Networks are widely implemented on this project to meet the demands and diagnose Diabetic Retinopathy accurately.</a:t>
            </a:r>
            <a:endParaRPr sz="1200">
              <a:solidFill>
                <a:srgbClr val="222222"/>
              </a:solidFill>
              <a:highlight>
                <a:srgbClr val="FFFFFF"/>
              </a:highlight>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2" name="Google Shape;142;p15"/>
          <p:cNvSpPr txBox="1"/>
          <p:nvPr>
            <p:ph idx="1" type="body"/>
          </p:nvPr>
        </p:nvSpPr>
        <p:spPr>
          <a:xfrm>
            <a:off x="819150" y="1608250"/>
            <a:ext cx="7505700" cy="283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3C4043"/>
                </a:solidFill>
                <a:highlight>
                  <a:srgbClr val="FFFFFF"/>
                </a:highlight>
                <a:latin typeface="Georgia"/>
                <a:ea typeface="Georgia"/>
                <a:cs typeface="Georgia"/>
                <a:sym typeface="Georgia"/>
              </a:rPr>
              <a:t>There</a:t>
            </a:r>
            <a:r>
              <a:rPr lang="en" sz="1200">
                <a:solidFill>
                  <a:srgbClr val="3C4043"/>
                </a:solidFill>
                <a:highlight>
                  <a:srgbClr val="FFFFFF"/>
                </a:highlight>
                <a:latin typeface="Georgia"/>
                <a:ea typeface="Georgia"/>
                <a:cs typeface="Georgia"/>
                <a:sym typeface="Georgia"/>
              </a:rPr>
              <a:t> is a huge need for a comprehensive and automated method of Diabetic Retinopathy screening using image classification, pattern recognition, and machine learning. With color fundus photography as input, the goal is to ideally produce models with realistic clinical potential. Rating has to be provided on a scale of 0-4 based on the presence and </a:t>
            </a:r>
            <a:r>
              <a:rPr lang="en" sz="1200">
                <a:solidFill>
                  <a:srgbClr val="3C4043"/>
                </a:solidFill>
                <a:highlight>
                  <a:srgbClr val="FFFFFF"/>
                </a:highlight>
                <a:latin typeface="Georgia"/>
                <a:ea typeface="Georgia"/>
                <a:cs typeface="Georgia"/>
                <a:sym typeface="Georgia"/>
              </a:rPr>
              <a:t>extent of diabetic retinopathy. The ratings are as follows:</a:t>
            </a:r>
            <a:endParaRPr sz="1200">
              <a:solidFill>
                <a:srgbClr val="3C4043"/>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200">
                <a:solidFill>
                  <a:srgbClr val="3C4043"/>
                </a:solidFill>
                <a:highlight>
                  <a:srgbClr val="FFFFFF"/>
                </a:highlight>
                <a:latin typeface="Georgia"/>
                <a:ea typeface="Georgia"/>
                <a:cs typeface="Georgia"/>
                <a:sym typeface="Georgia"/>
              </a:rPr>
              <a:t>0. No DR</a:t>
            </a:r>
            <a:endParaRPr sz="1200">
              <a:solidFill>
                <a:srgbClr val="3C4043"/>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200">
                <a:solidFill>
                  <a:srgbClr val="3C4043"/>
                </a:solidFill>
                <a:highlight>
                  <a:srgbClr val="FFFFFF"/>
                </a:highlight>
                <a:latin typeface="Georgia"/>
                <a:ea typeface="Georgia"/>
                <a:cs typeface="Georgia"/>
                <a:sym typeface="Georgia"/>
              </a:rPr>
              <a:t>1. Mild DR </a:t>
            </a:r>
            <a:endParaRPr sz="1200">
              <a:solidFill>
                <a:srgbClr val="3C4043"/>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200">
                <a:solidFill>
                  <a:srgbClr val="3C4043"/>
                </a:solidFill>
                <a:highlight>
                  <a:srgbClr val="FFFFFF"/>
                </a:highlight>
                <a:latin typeface="Georgia"/>
                <a:ea typeface="Georgia"/>
                <a:cs typeface="Georgia"/>
                <a:sym typeface="Georgia"/>
              </a:rPr>
              <a:t>2. Moderate</a:t>
            </a:r>
            <a:endParaRPr sz="1200">
              <a:solidFill>
                <a:srgbClr val="3C4043"/>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200">
                <a:solidFill>
                  <a:srgbClr val="3C4043"/>
                </a:solidFill>
                <a:highlight>
                  <a:srgbClr val="FFFFFF"/>
                </a:highlight>
                <a:latin typeface="Georgia"/>
                <a:ea typeface="Georgia"/>
                <a:cs typeface="Georgia"/>
                <a:sym typeface="Georgia"/>
              </a:rPr>
              <a:t>3. Severe</a:t>
            </a:r>
            <a:endParaRPr sz="1200">
              <a:solidFill>
                <a:srgbClr val="3C4043"/>
              </a:solidFill>
              <a:highlight>
                <a:srgbClr val="FFFFFF"/>
              </a:highlight>
              <a:latin typeface="Georgia"/>
              <a:ea typeface="Georgia"/>
              <a:cs typeface="Georgia"/>
              <a:sym typeface="Georgia"/>
            </a:endParaRPr>
          </a:p>
          <a:p>
            <a:pPr indent="0" lvl="0" marL="0" rtl="0" algn="l">
              <a:spcBef>
                <a:spcPts val="1200"/>
              </a:spcBef>
              <a:spcAft>
                <a:spcPts val="1200"/>
              </a:spcAft>
              <a:buNone/>
            </a:pPr>
            <a:r>
              <a:rPr lang="en" sz="1200">
                <a:solidFill>
                  <a:srgbClr val="3C4043"/>
                </a:solidFill>
                <a:highlight>
                  <a:srgbClr val="FFFFFF"/>
                </a:highlight>
                <a:latin typeface="Georgia"/>
                <a:ea typeface="Georgia"/>
                <a:cs typeface="Georgia"/>
                <a:sym typeface="Georgia"/>
              </a:rPr>
              <a:t>4. Proliferative DR</a:t>
            </a:r>
            <a:endParaRPr sz="1200">
              <a:solidFill>
                <a:srgbClr val="3C4043"/>
              </a:solidFill>
              <a:highlight>
                <a:srgbClr val="FFFFFF"/>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r>
              <a:rPr lang="en"/>
              <a:t> Details</a:t>
            </a:r>
            <a:endParaRPr/>
          </a:p>
        </p:txBody>
      </p:sp>
      <p:sp>
        <p:nvSpPr>
          <p:cNvPr id="148" name="Google Shape;148;p16"/>
          <p:cNvSpPr txBox="1"/>
          <p:nvPr>
            <p:ph idx="1" type="body"/>
          </p:nvPr>
        </p:nvSpPr>
        <p:spPr>
          <a:xfrm>
            <a:off x="819150" y="1680250"/>
            <a:ext cx="7505700" cy="267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a:t>
            </a:r>
            <a:r>
              <a:rPr lang="en"/>
              <a:t>large</a:t>
            </a:r>
            <a:r>
              <a:rPr lang="en"/>
              <a:t> set of high-resolution of retina images is available which are taken under a </a:t>
            </a:r>
            <a:r>
              <a:rPr lang="en"/>
              <a:t>variety</a:t>
            </a:r>
            <a:r>
              <a:rPr lang="en"/>
              <a:t> of conditions. A left and right view is provided for every subject. Images are labelled with a subject id as well as either left or right.</a:t>
            </a:r>
            <a:endParaRPr/>
          </a:p>
          <a:p>
            <a:pPr indent="-311150" lvl="0" marL="457200" rtl="0" algn="l">
              <a:spcBef>
                <a:spcPts val="0"/>
              </a:spcBef>
              <a:spcAft>
                <a:spcPts val="0"/>
              </a:spcAft>
              <a:buSzPts val="1300"/>
              <a:buChar char="●"/>
            </a:pPr>
            <a:r>
              <a:rPr lang="en"/>
              <a:t> Some images are shown as they would be visible anatomically (macula on left and optical nerve on </a:t>
            </a:r>
            <a:r>
              <a:rPr lang="en"/>
              <a:t>right) </a:t>
            </a:r>
            <a:r>
              <a:rPr lang="en"/>
              <a:t>and others are seen as if </a:t>
            </a:r>
            <a:r>
              <a:rPr lang="en"/>
              <a:t>through</a:t>
            </a:r>
            <a:r>
              <a:rPr lang="en"/>
              <a:t> a microscope condensing lens (inverted image). </a:t>
            </a:r>
            <a:endParaRPr/>
          </a:p>
          <a:p>
            <a:pPr indent="-311150" lvl="0" marL="457200" rtl="0" algn="l">
              <a:spcBef>
                <a:spcPts val="0"/>
              </a:spcBef>
              <a:spcAft>
                <a:spcPts val="0"/>
              </a:spcAft>
              <a:buSzPts val="1300"/>
              <a:buChar char="●"/>
            </a:pPr>
            <a:r>
              <a:rPr lang="en"/>
              <a:t>The images in the dataset come from different models and different </a:t>
            </a:r>
            <a:r>
              <a:rPr lang="en"/>
              <a:t>type of cameras which affect the visual appearance of left vs right eyes. The image may also be inverted.</a:t>
            </a:r>
            <a:endParaRPr/>
          </a:p>
          <a:p>
            <a:pPr indent="-311150" lvl="0" marL="457200" rtl="0" algn="l">
              <a:spcBef>
                <a:spcPts val="0"/>
              </a:spcBef>
              <a:spcAft>
                <a:spcPts val="0"/>
              </a:spcAft>
              <a:buSzPts val="1300"/>
              <a:buChar char="●"/>
            </a:pPr>
            <a:r>
              <a:rPr lang="en"/>
              <a:t>We would encounter noise in both the images and their labels. They may be out of focus, underexposed or overexposed. This also needs to be taken into account.</a:t>
            </a:r>
            <a:endParaRPr/>
          </a:p>
          <a:p>
            <a:pPr indent="-311150" lvl="0" marL="457200" rtl="0" algn="l">
              <a:spcBef>
                <a:spcPts val="0"/>
              </a:spcBef>
              <a:spcAft>
                <a:spcPts val="0"/>
              </a:spcAft>
              <a:buSzPts val="1300"/>
              <a:buChar char="●"/>
            </a:pPr>
            <a:r>
              <a:rPr lang="en"/>
              <a:t>The dataset needs to labelled out of the 5 classes from 0-4 as explained in the previous slide.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a:t>
            </a:r>
            <a:endParaRPr/>
          </a:p>
        </p:txBody>
      </p:sp>
      <p:sp>
        <p:nvSpPr>
          <p:cNvPr id="154" name="Google Shape;154;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following research papers were scrutinized by us as a precursor to solving the problem, the two papers summarize an attempt to create a deep learning model for detecting diabetic retinopathy across the disease spectrum.</a:t>
            </a:r>
            <a:endParaRPr/>
          </a:p>
          <a:p>
            <a:pPr indent="0" lvl="0" marL="0" rtl="0" algn="l">
              <a:spcBef>
                <a:spcPts val="1200"/>
              </a:spcBef>
              <a:spcAft>
                <a:spcPts val="0"/>
              </a:spcAft>
              <a:buNone/>
            </a:pPr>
            <a:r>
              <a:rPr lang="en"/>
              <a:t>Here’s the link to the articles:</a:t>
            </a:r>
            <a:endParaRPr/>
          </a:p>
          <a:p>
            <a:pPr indent="0" lvl="0" marL="0" rtl="0" algn="l">
              <a:spcBef>
                <a:spcPts val="1200"/>
              </a:spcBef>
              <a:spcAft>
                <a:spcPts val="0"/>
              </a:spcAft>
              <a:buNone/>
            </a:pPr>
            <a:r>
              <a:rPr lang="en" u="sng">
                <a:solidFill>
                  <a:schemeClr val="hlink"/>
                </a:solidFill>
                <a:hlinkClick r:id="rId3"/>
              </a:rPr>
              <a:t>https://doi.org/10.1038/s41467-021-23458-5</a:t>
            </a:r>
            <a:endParaRPr/>
          </a:p>
          <a:p>
            <a:pPr indent="0" lvl="0" marL="0" rtl="0" algn="l">
              <a:spcBef>
                <a:spcPts val="1200"/>
              </a:spcBef>
              <a:spcAft>
                <a:spcPts val="0"/>
              </a:spcAft>
              <a:buNone/>
            </a:pPr>
            <a:r>
              <a:rPr lang="en" u="sng">
                <a:solidFill>
                  <a:schemeClr val="hlink"/>
                </a:solidFill>
                <a:hlinkClick r:id="rId4"/>
              </a:rPr>
              <a:t>https://www.sciencedirect.com/science/article/pii/S2352914820302069</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465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 : Introduction</a:t>
            </a:r>
            <a:endParaRPr/>
          </a:p>
        </p:txBody>
      </p:sp>
      <p:sp>
        <p:nvSpPr>
          <p:cNvPr id="160" name="Google Shape;160;p18"/>
          <p:cNvSpPr txBox="1"/>
          <p:nvPr>
            <p:ph idx="1" type="body"/>
          </p:nvPr>
        </p:nvSpPr>
        <p:spPr>
          <a:xfrm>
            <a:off x="819150" y="1246275"/>
            <a:ext cx="7505700" cy="3192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Retinal screening contributes to early detection of diabetic retinopathy and timely treatment. To facilitate the screening process, the authors developed a deep learning system, named DeepDR, that can detect early-to-late stages of diabetic retinopathy.</a:t>
            </a:r>
            <a:endParaRPr/>
          </a:p>
          <a:p>
            <a:pPr indent="-311150" lvl="0" marL="457200" rtl="0" algn="l">
              <a:spcBef>
                <a:spcPts val="0"/>
              </a:spcBef>
              <a:spcAft>
                <a:spcPts val="0"/>
              </a:spcAft>
              <a:buSzPts val="1300"/>
              <a:buChar char="●"/>
            </a:pPr>
            <a:r>
              <a:rPr lang="en"/>
              <a:t>Current deep learning systems for DR screening have been predominantly focused on the identification of patients with referable DR (moderate NPDR or worse) or vision-threatening DR, which means the patients should be referred to ophthalmologists for treatment or closer follow-up.</a:t>
            </a:r>
            <a:endParaRPr/>
          </a:p>
          <a:p>
            <a:pPr indent="-311150" lvl="0" marL="457200" rtl="0" algn="l">
              <a:spcBef>
                <a:spcPts val="0"/>
              </a:spcBef>
              <a:spcAft>
                <a:spcPts val="0"/>
              </a:spcAft>
              <a:buSzPts val="1300"/>
              <a:buChar char="●"/>
            </a:pPr>
            <a:r>
              <a:rPr lang="en"/>
              <a:t>However, the integration of deep learning advances into DR screening is not straightforward because of some challenges. First, there are a few end-to-end and multi-task learning methods that can share the multi-scale features extracted from convolutional layers for correlated tasks, and further improve the performance of DR grading based on the lesion detection and segmentation, due to the fact that DR grading inherently relies on the global presence and distribution of the DR lesions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776900" y="475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 : Methods</a:t>
            </a:r>
            <a:endParaRPr/>
          </a:p>
        </p:txBody>
      </p:sp>
      <p:sp>
        <p:nvSpPr>
          <p:cNvPr id="166" name="Google Shape;166;p19"/>
          <p:cNvSpPr txBox="1"/>
          <p:nvPr>
            <p:ph idx="1" type="body"/>
          </p:nvPr>
        </p:nvSpPr>
        <p:spPr>
          <a:xfrm>
            <a:off x="776900" y="1182925"/>
            <a:ext cx="7505700" cy="3559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R</a:t>
            </a:r>
            <a:r>
              <a:rPr lang="en"/>
              <a:t>etinal photographs were captured using desktop retinal cameras from Canon, Topcon, and ZEISS. All the fundus cameras were qualified by the organizer to ensure enough quality for DR grading. </a:t>
            </a:r>
            <a:endParaRPr/>
          </a:p>
          <a:p>
            <a:pPr indent="-311150" lvl="0" marL="457200" rtl="0" algn="l">
              <a:spcBef>
                <a:spcPts val="0"/>
              </a:spcBef>
              <a:spcAft>
                <a:spcPts val="0"/>
              </a:spcAft>
              <a:buSzPts val="1300"/>
              <a:buChar char="●"/>
            </a:pPr>
            <a:r>
              <a:rPr lang="en"/>
              <a:t>DR severity was graded into five levels (non-DR, mild NPDR, moderate NPDR, severe NPDR, or PDR, respectively), according to the International Clinical Diabetic Retinopathy Disease Severity Scale (AAO, October 2002). </a:t>
            </a:r>
            <a:endParaRPr/>
          </a:p>
          <a:p>
            <a:pPr indent="-311150" lvl="0" marL="457200" rtl="0" algn="l">
              <a:spcBef>
                <a:spcPts val="0"/>
              </a:spcBef>
              <a:spcAft>
                <a:spcPts val="0"/>
              </a:spcAft>
              <a:buSzPts val="1300"/>
              <a:buChar char="●"/>
            </a:pPr>
            <a:r>
              <a:rPr lang="en"/>
              <a:t>Mild NPDR was defined as the presence of microaneurysms only. Moderate NPDR was defined as more than just microaneurysms but less than severe NPDR, presenting CWS, hard exudates, and/or retinal hemorrhages.</a:t>
            </a:r>
            <a:endParaRPr/>
          </a:p>
          <a:p>
            <a:pPr indent="-311150" lvl="0" marL="457200" rtl="0" algn="l">
              <a:spcBef>
                <a:spcPts val="0"/>
              </a:spcBef>
              <a:spcAft>
                <a:spcPts val="0"/>
              </a:spcAft>
              <a:buSzPts val="1300"/>
              <a:buChar char="●"/>
            </a:pPr>
            <a:r>
              <a:rPr lang="en"/>
              <a:t>Severe NPDR was defined as any of the following: more than 20 intraretinal hemorrhages in each of the 4 quadrants; definite venous beading in 2+ quadrants; prominent intraretinal microvascular abnormalities (IRMA) in 1+ quadrant, and no signs of PDR.</a:t>
            </a:r>
            <a:endParaRPr/>
          </a:p>
          <a:p>
            <a:pPr indent="-311150" lvl="0" marL="457200" rtl="0" algn="l">
              <a:spcBef>
                <a:spcPts val="0"/>
              </a:spcBef>
              <a:spcAft>
                <a:spcPts val="0"/>
              </a:spcAft>
              <a:buSzPts val="1300"/>
              <a:buChar char="●"/>
            </a:pPr>
            <a:r>
              <a:rPr lang="en"/>
              <a:t>PDR was defined as one or more of the following: neovascularization, vitreous/preretinal hemorrhage.</a:t>
            </a:r>
            <a:endParaRPr/>
          </a:p>
          <a:p>
            <a:pPr indent="-311150" lvl="0" marL="457200" rtl="0" algn="l">
              <a:spcBef>
                <a:spcPts val="0"/>
              </a:spcBef>
              <a:spcAft>
                <a:spcPts val="0"/>
              </a:spcAft>
              <a:buSzPts val="1300"/>
              <a:buChar char="●"/>
            </a:pPr>
            <a:r>
              <a:rPr lang="en"/>
              <a:t>DME(Diabetic Macular</a:t>
            </a:r>
            <a:r>
              <a:rPr b="1" lang="en" sz="2300">
                <a:solidFill>
                  <a:srgbClr val="000000"/>
                </a:solidFill>
                <a:highlight>
                  <a:srgbClr val="FFFFFF"/>
                </a:highlight>
                <a:latin typeface="Arial"/>
                <a:ea typeface="Arial"/>
                <a:cs typeface="Arial"/>
                <a:sym typeface="Arial"/>
              </a:rPr>
              <a:t> </a:t>
            </a:r>
            <a:r>
              <a:rPr lang="en"/>
              <a:t>Edema) was diagnosed if hard exudates were detected within 500 μm of the macular center according to the standard of the Early Treatment for Diabetic Retinopathy study. Referable DR was defined as moderate NPDR or worse, DME, or both.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776900" y="475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 : Methods</a:t>
            </a:r>
            <a:endParaRPr/>
          </a:p>
        </p:txBody>
      </p:sp>
      <p:sp>
        <p:nvSpPr>
          <p:cNvPr id="172" name="Google Shape;172;p20"/>
          <p:cNvSpPr txBox="1"/>
          <p:nvPr>
            <p:ph idx="1" type="body"/>
          </p:nvPr>
        </p:nvSpPr>
        <p:spPr>
          <a:xfrm>
            <a:off x="776900" y="1182925"/>
            <a:ext cx="7505700" cy="3559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The DeepDR system had three sub-networks: image quality assessment sub-network, lesion-aware sub-network, and DR grading sub-network. Those sub-networks were developed based on ResNet41 and Mask-RCNN. </a:t>
            </a:r>
            <a:endParaRPr/>
          </a:p>
          <a:p>
            <a:pPr indent="-311150" lvl="0" marL="457200" rtl="0" algn="l">
              <a:spcBef>
                <a:spcPts val="0"/>
              </a:spcBef>
              <a:spcAft>
                <a:spcPts val="0"/>
              </a:spcAft>
              <a:buSzPts val="1300"/>
              <a:buChar char="●"/>
            </a:pPr>
            <a:r>
              <a:rPr lang="en"/>
              <a:t>Both ResNet and Mask-RCNN could be divided into two parts: (1) feature extractor, which took images as input and output features, (2) task-specific header, which took the features as input and generated task-specific outputs (i.e., classification or segmentation). </a:t>
            </a:r>
            <a:endParaRPr/>
          </a:p>
          <a:p>
            <a:pPr indent="-311150" lvl="0" marL="457200" rtl="0" algn="l">
              <a:spcBef>
                <a:spcPts val="0"/>
              </a:spcBef>
              <a:spcAft>
                <a:spcPts val="0"/>
              </a:spcAft>
              <a:buSzPts val="1300"/>
              <a:buChar char="●"/>
            </a:pPr>
            <a:r>
              <a:rPr lang="en"/>
              <a:t>Specifically, the authors chose to use the Mask-RCNN and ResNet with the same feature extractor architecture, so the feature extractor of one sub-network can be easily transferred to another.</a:t>
            </a:r>
            <a:endParaRPr/>
          </a:p>
          <a:p>
            <a:pPr indent="-311150" lvl="0" marL="457200" rtl="0" algn="l">
              <a:spcBef>
                <a:spcPts val="0"/>
              </a:spcBef>
              <a:spcAft>
                <a:spcPts val="0"/>
              </a:spcAft>
              <a:buSzPts val="1300"/>
              <a:buChar char="●"/>
            </a:pPr>
            <a:r>
              <a:rPr lang="en"/>
              <a:t>The quality assessment sub-network can identify overall quality including gradability, artifacts, clarity, and field issues for the input images.</a:t>
            </a:r>
            <a:endParaRPr/>
          </a:p>
          <a:p>
            <a:pPr indent="-311150" lvl="0" marL="457200" rtl="0" algn="l">
              <a:spcBef>
                <a:spcPts val="0"/>
              </a:spcBef>
              <a:spcAft>
                <a:spcPts val="0"/>
              </a:spcAft>
              <a:buSzPts val="1300"/>
              <a:buChar char="●"/>
            </a:pPr>
            <a:r>
              <a:rPr lang="en"/>
              <a:t>The lesion-aware sub-network can generate lesion presence and lesion segmentation masks of the input images. There were two modules in our lesion- aware sub-network: one was the lesion detection module and the other was the lesion segmentation module. </a:t>
            </a:r>
            <a:endParaRPr/>
          </a:p>
          <a:p>
            <a:pPr indent="-311150" lvl="0" marL="457200" rtl="0" algn="l">
              <a:spcBef>
                <a:spcPts val="0"/>
              </a:spcBef>
              <a:spcAft>
                <a:spcPts val="0"/>
              </a:spcAft>
              <a:buSzPts val="1300"/>
              <a:buChar char="●"/>
            </a:pPr>
            <a:r>
              <a:rPr lang="en"/>
              <a:t>The DR grading sub-network can fuse features from lesion-aware network and generate final DR grading results. To retain as much lesion information from the original retinal image as possible, we combined the pre-trained DR base network with the feature extractor of the lesion segmentation module in order to capture more detailed lesion features for DR grading.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776900" y="475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 : Methods</a:t>
            </a:r>
            <a:endParaRPr/>
          </a:p>
        </p:txBody>
      </p:sp>
      <p:sp>
        <p:nvSpPr>
          <p:cNvPr id="178" name="Google Shape;178;p21"/>
          <p:cNvSpPr txBox="1"/>
          <p:nvPr>
            <p:ph idx="1" type="body"/>
          </p:nvPr>
        </p:nvSpPr>
        <p:spPr>
          <a:xfrm>
            <a:off x="776900" y="1182925"/>
            <a:ext cx="7505700" cy="3559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performances of DeepDR in assessing image quality, retinal lesion detection, and grading DR were measured by the AUC of the receiver operating characteristic curve generated by plotting sensitivity (the true-positive rate) versus 1-specificity (the false-negative rate).</a:t>
            </a:r>
            <a:endParaRPr/>
          </a:p>
          <a:p>
            <a:pPr indent="-311150" lvl="0" marL="457200" rtl="0" algn="l">
              <a:spcBef>
                <a:spcPts val="0"/>
              </a:spcBef>
              <a:spcAft>
                <a:spcPts val="0"/>
              </a:spcAft>
              <a:buSzPts val="1300"/>
              <a:buChar char="●"/>
            </a:pPr>
            <a:r>
              <a:rPr lang="en"/>
              <a:t>For lesion detection, AUC was calculated as a binary classification to determine if a quadrant contained a certain kind of lesion. The performance of lesion segmentation was measured by IoU and F- score.</a:t>
            </a:r>
            <a:endParaRPr/>
          </a:p>
          <a:p>
            <a:pPr indent="-311150" lvl="0" marL="457200" rtl="0" algn="l">
              <a:spcBef>
                <a:spcPts val="0"/>
              </a:spcBef>
              <a:spcAft>
                <a:spcPts val="0"/>
              </a:spcAft>
              <a:buSzPts val="1300"/>
              <a:buChar char="●"/>
            </a:pPr>
            <a:r>
              <a:rPr lang="en"/>
              <a:t>The IoU was calculated as: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For microaneurysms, the F-score was used instead of the IoU score, The F-score was calculated as:</a:t>
            </a:r>
            <a:endParaRPr/>
          </a:p>
          <a:p>
            <a:pPr indent="0" lvl="0" marL="457200" rtl="0" algn="l">
              <a:spcBef>
                <a:spcPts val="1200"/>
              </a:spcBef>
              <a:spcAft>
                <a:spcPts val="1200"/>
              </a:spcAft>
              <a:buNone/>
            </a:pPr>
            <a:r>
              <a:t/>
            </a:r>
            <a:endParaRPr/>
          </a:p>
        </p:txBody>
      </p:sp>
      <p:pic>
        <p:nvPicPr>
          <p:cNvPr id="179" name="Google Shape;179;p21"/>
          <p:cNvPicPr preferRelativeResize="0"/>
          <p:nvPr/>
        </p:nvPicPr>
        <p:blipFill>
          <a:blip r:embed="rId3">
            <a:alphaModFix/>
          </a:blip>
          <a:stretch>
            <a:fillRect/>
          </a:stretch>
        </p:blipFill>
        <p:spPr>
          <a:xfrm>
            <a:off x="3265475" y="3068125"/>
            <a:ext cx="2613051" cy="554500"/>
          </a:xfrm>
          <a:prstGeom prst="rect">
            <a:avLst/>
          </a:prstGeom>
          <a:noFill/>
          <a:ln>
            <a:noFill/>
          </a:ln>
        </p:spPr>
      </p:pic>
      <p:pic>
        <p:nvPicPr>
          <p:cNvPr id="180" name="Google Shape;180;p21"/>
          <p:cNvPicPr preferRelativeResize="0"/>
          <p:nvPr/>
        </p:nvPicPr>
        <p:blipFill>
          <a:blip r:embed="rId4">
            <a:alphaModFix/>
          </a:blip>
          <a:stretch>
            <a:fillRect/>
          </a:stretch>
        </p:blipFill>
        <p:spPr>
          <a:xfrm>
            <a:off x="3271400" y="4026900"/>
            <a:ext cx="2516701" cy="82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